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3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D6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994" autoAdjust="0"/>
    <p:restoredTop sz="93767" autoAdjust="0"/>
  </p:normalViewPr>
  <p:slideViewPr>
    <p:cSldViewPr>
      <p:cViewPr>
        <p:scale>
          <a:sx n="94" d="100"/>
          <a:sy n="94" d="100"/>
        </p:scale>
        <p:origin x="106" y="-7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8A929800-17E1-49BC-B276-6C112ECD1E65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57276791-E32A-4A45-8FC4-E851C5DC2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02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e-IL" dirty="0"/>
              <a:t>ברשותכם, לפני שאתחיל כמה זמן יש לי?</a:t>
            </a:r>
          </a:p>
          <a:p>
            <a:pPr marL="171450" indent="-171450">
              <a:buFontTx/>
              <a:buChar char="-"/>
            </a:pPr>
            <a:r>
              <a:rPr lang="he-IL" dirty="0"/>
              <a:t>מצוין.  תודה.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276791-E32A-4A45-8FC4-E851C5DC26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01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96D7B2A-99CE-4594-AF0D-587302FAA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5851"/>
            <a:ext cx="9144000" cy="2387600"/>
          </a:xfrm>
        </p:spPr>
        <p:txBody>
          <a:bodyPr anchor="b"/>
          <a:lstStyle>
            <a:lvl1pPr algn="ctr" rtl="1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4DEB157-68D2-42B4-BFFB-AF029FA79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5526"/>
            <a:ext cx="9144000" cy="1655762"/>
          </a:xfrm>
        </p:spPr>
        <p:txBody>
          <a:bodyPr/>
          <a:lstStyle>
            <a:lvl1pPr marL="0" indent="0" algn="ctr" rtl="1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8A2D67A-A02A-403E-A761-40634E0AA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B9671F80-504A-44D4-9082-476EA2016763}" type="datetimeFigureOut">
              <a:rPr lang="he-IL" smtClean="0"/>
              <a:pPr/>
              <a:t>כ"ט/אב/תשפ"ד</a:t>
            </a:fld>
            <a:endParaRPr lang="he-IL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C78B47C-FA5F-4E68-8591-17240BC80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B106F23-1B3A-4008-A728-83DB3D60D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DC3D640B-2CBB-4582-BB46-3E05EC70D44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681DC3DD-F061-8B22-7D62-E5AEFA097818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95564" y="1764576"/>
            <a:ext cx="11058236" cy="0"/>
          </a:xfrm>
          <a:prstGeom prst="line">
            <a:avLst/>
          </a:prstGeom>
          <a:noFill/>
          <a:ln w="101600">
            <a:solidFill>
              <a:srgbClr val="00B0F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11D0D0DE-053A-8077-7203-BB71DC35D4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9" y="515679"/>
            <a:ext cx="889519" cy="889519"/>
          </a:xfrm>
          <a:prstGeom prst="rect">
            <a:avLst/>
          </a:prstGeom>
        </p:spPr>
      </p:pic>
      <p:sp>
        <p:nvSpPr>
          <p:cNvPr id="9" name="כותרת 1">
            <a:extLst>
              <a:ext uri="{FF2B5EF4-FFF2-40B4-BE49-F238E27FC236}">
                <a16:creationId xmlns:a16="http://schemas.microsoft.com/office/drawing/2014/main" id="{37CEFBAA-B50F-460D-4E4C-3F6B58CCA76F}"/>
              </a:ext>
            </a:extLst>
          </p:cNvPr>
          <p:cNvSpPr txBox="1">
            <a:spLocks/>
          </p:cNvSpPr>
          <p:nvPr userDrawn="1"/>
        </p:nvSpPr>
        <p:spPr>
          <a:xfrm>
            <a:off x="964917" y="365125"/>
            <a:ext cx="10350782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err="1">
                <a:latin typeface="Century Gothic" panose="020B0502020202020204" pitchFamily="34" charset="0"/>
              </a:rPr>
              <a:t>Tagar</a:t>
            </a:r>
            <a:r>
              <a:rPr lang="en-US" sz="5400" dirty="0">
                <a:latin typeface="Century Gothic" panose="020B0502020202020204" pitchFamily="34" charset="0"/>
              </a:rPr>
              <a:t> Computer Systems Ltd.</a:t>
            </a:r>
            <a:endParaRPr lang="he-IL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4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DB8C291-1BE8-4AE3-BD03-44DF0811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26F51E5-5415-4098-B2DB-2303968BC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BDD0716-6AD2-4FC9-8488-C2E31455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1F80-504A-44D4-9082-476EA2016763}" type="datetimeFigureOut">
              <a:rPr lang="he-IL" smtClean="0"/>
              <a:t>כ"ט/אב/תשפ"ד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FDCF80B-889E-4150-80F2-A06355CB9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079A298-1F13-440F-9CBD-4F6867114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911DCBE4-6C69-B5A1-E4DC-01646F1B5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9" y="515679"/>
            <a:ext cx="889519" cy="8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3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0A2F7450-8A61-4622-BD9D-48012D903D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6E6FF82-2158-40F1-A56A-7A11211E1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E763B62-82B6-4783-8E44-5D611088D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1F80-504A-44D4-9082-476EA2016763}" type="datetimeFigureOut">
              <a:rPr lang="he-IL" smtClean="0"/>
              <a:t>כ"ט/אב/תשפ"ד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11F4617-90A2-4909-B01C-0BF79CC3A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F1CF925-F85C-4AC8-A649-CC20A315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3160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>
                <a:latin typeface="+mj-lt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1F80-504A-44D4-9082-476EA2016763}" type="datetimeFigureOut">
              <a:rPr lang="he-IL" smtClean="0"/>
              <a:t>כ"ט/אב/תשפ"ד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‹#›</a:t>
            </a:fld>
            <a:endParaRPr lang="he-IL"/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08FABD66-C19A-495A-DEAC-221E1CA1E2B4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95564" y="1764576"/>
            <a:ext cx="11058236" cy="0"/>
          </a:xfrm>
          <a:prstGeom prst="line">
            <a:avLst/>
          </a:prstGeom>
          <a:noFill/>
          <a:ln w="101600">
            <a:solidFill>
              <a:srgbClr val="00B0F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D2B1C6B9-56E3-64E2-3A1D-C36D6E6FCE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9" y="515679"/>
            <a:ext cx="889519" cy="8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3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D59E9C7-F1FC-4DC6-BCC8-578B17318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0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8753A06-2F56-44AC-AA42-4F42910FB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8288" indent="-268288" algn="l" rtl="0">
              <a:defRPr/>
            </a:lvl1pPr>
            <a:lvl2pPr marL="719138" indent="-261938" algn="l" rtl="0">
              <a:defRPr/>
            </a:lvl2pPr>
            <a:lvl3pPr marL="1166813" indent="-252413"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484DF00-7BC6-498B-85EE-29D2C206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/>
            </a:lvl1pPr>
          </a:lstStyle>
          <a:p>
            <a:fld id="{B9671F80-504A-44D4-9082-476EA2016763}" type="datetimeFigureOut">
              <a:rPr lang="he-IL" smtClean="0"/>
              <a:t>כ"ט/אב/תשפ"ד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D2B58AE-F351-4BFE-B05A-D9CACE8AF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6F2BAE9-69E8-447C-8188-6BB7FB9BE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0">
              <a:defRPr/>
            </a:lvl1pPr>
          </a:lstStyle>
          <a:p>
            <a:fld id="{DC3D640B-2CBB-4582-BB46-3E05EC70D441}" type="slidenum">
              <a:rPr lang="he-IL" smtClean="0"/>
              <a:t>‹#›</a:t>
            </a:fld>
            <a:endParaRPr lang="he-IL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3D1B93B6-D8D1-2C4F-5339-0C3FB69C6FDA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95564" y="1764576"/>
            <a:ext cx="11058236" cy="0"/>
          </a:xfrm>
          <a:prstGeom prst="line">
            <a:avLst/>
          </a:prstGeom>
          <a:noFill/>
          <a:ln w="101600">
            <a:solidFill>
              <a:srgbClr val="00B0F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1FD49013-9CEA-7646-0EF4-F446A5BC65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9" y="515679"/>
            <a:ext cx="889519" cy="8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76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F6DC8AF-F391-4096-9EDA-FED75A0CD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E4330CC-A23C-480A-A642-B9A7679A7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4706D37-EAE5-4658-BBF3-97DB5FB93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1F80-504A-44D4-9082-476EA2016763}" type="datetimeFigureOut">
              <a:rPr lang="he-IL" smtClean="0"/>
              <a:t>כ"ט/אב/תשפ"ד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3C6D9F6-ED99-486B-BC36-D7370070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6ABF641-7C0C-4F3F-9F09-D2AF5996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‹#›</a:t>
            </a:fld>
            <a:endParaRPr lang="he-IL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ADE0C59B-66FF-C712-BA88-7886D551D0C5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95564" y="1764576"/>
            <a:ext cx="11058236" cy="0"/>
          </a:xfrm>
          <a:prstGeom prst="line">
            <a:avLst/>
          </a:prstGeom>
          <a:noFill/>
          <a:ln w="101600">
            <a:solidFill>
              <a:srgbClr val="00B0F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4AB248C4-9C5C-2B51-F3B8-8CBE05C226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9" y="515679"/>
            <a:ext cx="889519" cy="8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8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64376BA-BA71-4CDB-8822-21A39E5E0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E0D847B-E688-4C83-B3A5-C4E25DB59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273F5EB-582D-47B4-8218-D1641CBB7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5E8A3A9-52E2-402D-9BA1-14AAE900C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1F80-504A-44D4-9082-476EA2016763}" type="datetimeFigureOut">
              <a:rPr lang="he-IL" smtClean="0"/>
              <a:t>כ"ט/אב/תשפ"ד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6E0126B-D1E5-46D6-A732-232DB0A7A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6BA3990-1065-4BF7-9D93-11ADB98B9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‹#›</a:t>
            </a:fld>
            <a:endParaRPr lang="he-IL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7B45FE75-C687-427A-2B4C-AB2E12C78255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95564" y="1764576"/>
            <a:ext cx="11058236" cy="0"/>
          </a:xfrm>
          <a:prstGeom prst="line">
            <a:avLst/>
          </a:prstGeom>
          <a:noFill/>
          <a:ln w="101600">
            <a:solidFill>
              <a:srgbClr val="00B0F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F8F73C95-FA9F-8B87-1F44-40253C8883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9" y="515679"/>
            <a:ext cx="889519" cy="8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1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FC0F7D0-261C-45B4-B71F-B485E638F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07BAA7A-5E80-426D-B152-4DDA56673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1C78D72-CC42-43A9-BDE2-B55EFC59A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51E60695-3C98-45D2-8886-0A5C97578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A7748A0-4EDB-4684-A6A8-50988EDEF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0C41ED50-F983-40F8-8EBA-73891C31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1F80-504A-44D4-9082-476EA2016763}" type="datetimeFigureOut">
              <a:rPr lang="he-IL" smtClean="0"/>
              <a:t>כ"ט/אב/תשפ"ד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6AAF26A-8500-42E4-8AD4-3689105C6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67E611A-8A9F-485F-8DF8-3DF7FA3E1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9C3F7850-30B5-1FE3-4E6B-8B263C998214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95564" y="1764576"/>
            <a:ext cx="11058236" cy="0"/>
          </a:xfrm>
          <a:prstGeom prst="line">
            <a:avLst/>
          </a:prstGeom>
          <a:noFill/>
          <a:ln w="101600">
            <a:solidFill>
              <a:srgbClr val="00B0F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id="{F7CF0C94-F6ED-B84B-CA31-79D3C060F1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9" y="515679"/>
            <a:ext cx="889519" cy="8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0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12E34D6-51D0-4CB3-8254-46D0FA901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1DDD5BD-B8A0-4342-8E5C-5284E3E5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1F80-504A-44D4-9082-476EA2016763}" type="datetimeFigureOut">
              <a:rPr lang="he-IL" smtClean="0"/>
              <a:t>כ"ט/אב/תשפ"ד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352F2E3C-6833-4333-A2FC-E394E936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04A69C1-2DCE-406A-81E4-4CB77C3E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‹#›</a:t>
            </a:fld>
            <a:endParaRPr lang="he-IL"/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57376532-A6CD-ED87-9F6D-81855401E9AE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95564" y="1764576"/>
            <a:ext cx="11058236" cy="0"/>
          </a:xfrm>
          <a:prstGeom prst="line">
            <a:avLst/>
          </a:prstGeom>
          <a:noFill/>
          <a:ln w="101600">
            <a:solidFill>
              <a:srgbClr val="00B0F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0CC6DF3F-CC12-582A-9DD5-7AFF820E21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9" y="515679"/>
            <a:ext cx="889519" cy="8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85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CBFE90B5-404A-4ED4-B217-EA4D7B70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1F80-504A-44D4-9082-476EA2016763}" type="datetimeFigureOut">
              <a:rPr lang="he-IL" smtClean="0"/>
              <a:t>כ"ט/אב/תשפ"ד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EFB967A-0723-4EC2-8C3F-65128388F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5BD51FB-12BA-4452-A388-7A966538E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‹#›</a:t>
            </a:fld>
            <a:endParaRPr lang="he-IL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6ED147A2-C311-E073-8900-EA1F32EBBA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9" y="515679"/>
            <a:ext cx="889519" cy="8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283786-A101-4C69-81CF-D0820E489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44" y="7837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8F47FB1-3A6A-4FE4-9EBC-B3144980A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841863"/>
            <a:ext cx="6172200" cy="40191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9AC5D9E-6E44-4275-8EDC-E17554738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41863"/>
            <a:ext cx="4088993" cy="40271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A54D9D9-5381-4CFE-B13E-EB71EE36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1F80-504A-44D4-9082-476EA2016763}" type="datetimeFigureOut">
              <a:rPr lang="he-IL" smtClean="0"/>
              <a:pPr/>
              <a:t>כ"ט/אב/תשפ"ד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40D9CAF-0A88-4150-B1E2-86652F946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D3D5703-62E9-4412-96C5-728FE215A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F475DAEF-26E4-FEF5-F495-36AE8703B765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95564" y="1764576"/>
            <a:ext cx="11058236" cy="0"/>
          </a:xfrm>
          <a:prstGeom prst="line">
            <a:avLst/>
          </a:prstGeom>
          <a:noFill/>
          <a:ln w="101600">
            <a:solidFill>
              <a:srgbClr val="00B0F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28AAD700-21B5-C2EF-7557-DAC89AD88E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9" y="515679"/>
            <a:ext cx="889519" cy="8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1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AD68C8-F907-4DA9-9DD2-31B7E71DF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918" y="143689"/>
            <a:ext cx="3932237" cy="15675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9BFD9A5-CA9A-43D9-8E1E-E3697EE32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979023"/>
            <a:ext cx="6172200" cy="38899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50EC6D6-6B15-4450-A676-753ECD21C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979023"/>
            <a:ext cx="4167367" cy="38899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9DC211D-7F5C-4554-B455-9F78F09A4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1F80-504A-44D4-9082-476EA2016763}" type="datetimeFigureOut">
              <a:rPr lang="he-IL" smtClean="0"/>
              <a:t>כ"ט/אב/תשפ"ד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18DD854-501C-484A-A588-748B7FEF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442A88F-9F49-440C-A892-1C43C6239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‹#›</a:t>
            </a:fld>
            <a:endParaRPr lang="he-IL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9A9971D6-BFDC-7230-F316-1AC19F36031F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95564" y="1764576"/>
            <a:ext cx="11058236" cy="0"/>
          </a:xfrm>
          <a:prstGeom prst="line">
            <a:avLst/>
          </a:prstGeom>
          <a:noFill/>
          <a:ln w="101600">
            <a:solidFill>
              <a:srgbClr val="00B0F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E18648D9-1D97-307C-273F-E0C018737B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9" y="515679"/>
            <a:ext cx="889519" cy="8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46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BB38DD7A-27B0-4CF9-8138-8FA8BB804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018" y="365125"/>
            <a:ext cx="10350782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173435B-D80C-4BB7-B309-A98753872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D2BA04F-4E89-4B92-B5E6-33A410DE2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07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71F80-504A-44D4-9082-476EA2016763}" type="datetimeFigureOut">
              <a:rPr lang="he-IL" smtClean="0"/>
              <a:pPr/>
              <a:t>כ"ט/אב/תשפ"ד</a:t>
            </a:fld>
            <a:endParaRPr lang="he-IL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719DB06-EF7A-40AF-80FE-C068A8587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2DDE850-A631-40FB-8A1D-8FC842814C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D640B-2CBB-4582-BB46-3E05EC70D44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243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60" r:id="rId12"/>
  </p:sldLayoutIdLst>
  <p:hf hd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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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204864"/>
            <a:ext cx="9144000" cy="2520280"/>
          </a:xfrm>
        </p:spPr>
        <p:txBody>
          <a:bodyPr>
            <a:normAutofit fontScale="90000"/>
          </a:bodyPr>
          <a:lstStyle/>
          <a:p>
            <a:r>
              <a:rPr lang="en-US" dirty="0"/>
              <a:t>Stabilizing Existing Software</a:t>
            </a:r>
            <a:br>
              <a:rPr lang="en-US" dirty="0"/>
            </a:br>
            <a:r>
              <a:rPr lang="en-US" dirty="0"/>
              <a:t>and it’s Modernization</a:t>
            </a:r>
            <a:br>
              <a:rPr lang="en-US" dirty="0"/>
            </a:br>
            <a:r>
              <a:rPr lang="en-US" dirty="0"/>
              <a:t>by Software Design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5013175"/>
            <a:ext cx="9144000" cy="1183109"/>
          </a:xfrm>
        </p:spPr>
        <p:txBody>
          <a:bodyPr/>
          <a:lstStyle/>
          <a:p>
            <a:pPr marL="0" marR="0" lvl="0" indent="0" algn="ctr" defTabSz="914400" rtl="0" eaLnBrk="1" fontAlgn="t" latinLnBrk="0" hangingPunct="1">
              <a:lnSpc>
                <a:spcPct val="112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5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Open Sans"/>
              </a:rPr>
              <a:t>Zéev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Open Sans"/>
              </a:rPr>
              <a:t> Jabotinsky</a:t>
            </a:r>
          </a:p>
          <a:p>
            <a:pPr marL="0" marR="0" lvl="0" indent="0" algn="ctr" defTabSz="914400" rtl="0" eaLnBrk="1" fontAlgn="t" latinLnBrk="0" hangingPunct="1">
              <a:lnSpc>
                <a:spcPct val="112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5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Open Sans"/>
              </a:rPr>
              <a:t>Project Software Architect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4823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5FF3FD6-1376-3076-A2D4-D868C9A9E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agile software architecture design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FD105C8-2CEE-55D3-0343-F6BF55A60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90448" cy="4351338"/>
          </a:xfrm>
        </p:spPr>
        <p:txBody>
          <a:bodyPr>
            <a:normAutofit/>
          </a:bodyPr>
          <a:lstStyle/>
          <a:p>
            <a:r>
              <a:rPr lang="en-US" dirty="0"/>
              <a:t>Very short cycles for software changes (Days instead of weeks or months)</a:t>
            </a:r>
          </a:p>
          <a:p>
            <a:r>
              <a:rPr lang="en-US" dirty="0"/>
              <a:t>Changes to the software do not erode its stability</a:t>
            </a:r>
          </a:p>
          <a:p>
            <a:r>
              <a:rPr lang="en-US" dirty="0"/>
              <a:t>Significant reduction of required development resources</a:t>
            </a:r>
          </a:p>
          <a:p>
            <a:r>
              <a:rPr lang="en-US" dirty="0"/>
              <a:t>Meticulous keeping of time tables and costs</a:t>
            </a:r>
          </a:p>
          <a:p>
            <a:pPr lvl="1"/>
            <a:r>
              <a:rPr lang="en-US" dirty="0"/>
              <a:t>On-time / on schedule</a:t>
            </a:r>
          </a:p>
          <a:p>
            <a:r>
              <a:rPr lang="en-US" dirty="0"/>
              <a:t>Drastic reduction of the number of code lines </a:t>
            </a:r>
            <a:endParaRPr lang="he-IL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8236116-E909-ED04-C3E5-E9E3DF423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49FE4F02-BBE4-DE34-5DEF-8EAE41C5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645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CB567CC-870D-FADC-D084-B2D76040A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Track Record 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6B7FCEE-7B52-A751-A603-8F6913FF0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Computer Engineer (Hardware/Software integration), Technion, Israel Institute of Technology  (1983)</a:t>
            </a:r>
          </a:p>
          <a:p>
            <a:r>
              <a:rPr lang="en-US" dirty="0"/>
              <a:t>41 years of experience in software system’s engineering, of development of dozens of projects development in variety of business slices in variety of technologies and their deployment</a:t>
            </a:r>
          </a:p>
          <a:p>
            <a:r>
              <a:rPr lang="en-US" dirty="0"/>
              <a:t>Full development of more than five projects that served (and part of them still serve) the customer for </a:t>
            </a:r>
            <a:r>
              <a:rPr lang="en-US" dirty="0">
                <a:solidFill>
                  <a:srgbClr val="FF0000"/>
                </a:solidFill>
              </a:rPr>
              <a:t>over a decade</a:t>
            </a:r>
            <a:r>
              <a:rPr lang="en-US" dirty="0"/>
              <a:t> after deployment with no bugs even after modifications</a:t>
            </a:r>
          </a:p>
          <a:p>
            <a:r>
              <a:rPr lang="en-US" dirty="0"/>
              <a:t>Software architect with unique expertise in methods that yield stable software systems capable of maintaining that stability both for new systems and for stabilization and modernization of legacy  software  </a:t>
            </a:r>
            <a:endParaRPr lang="he-IL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AC8CBCB-0DD7-57A6-E9FA-66A865B9D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435E7393-7FBA-F980-B100-5ECDAC13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035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80301BB-63A9-B85C-79D9-58F41AF6D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 – Agile software system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83CF67A-A0C3-ED1F-5E4A-0A9380344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is agile only when the time to implement and deploy modification is satisfactory</a:t>
            </a:r>
          </a:p>
          <a:p>
            <a:r>
              <a:rPr lang="en-US" dirty="0"/>
              <a:t>Achieving agile software systems is  dependent </a:t>
            </a:r>
            <a:r>
              <a:rPr lang="en-US" b="1" dirty="0"/>
              <a:t>only</a:t>
            </a:r>
            <a:r>
              <a:rPr lang="en-US" dirty="0"/>
              <a:t> on proper design regardless of development method or of development tools</a:t>
            </a:r>
          </a:p>
          <a:p>
            <a:r>
              <a:rPr lang="en-US" dirty="0"/>
              <a:t>Our software design method differs from “standard” designs in, at least, ten aspects</a:t>
            </a:r>
            <a:endParaRPr lang="he-IL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24227D6-3450-2D4B-F0FC-70EA311F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1F18C73-7132-26C0-0215-B5672622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36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2EB4C4-72CB-C4B8-BE1A-A92D44CEC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agile software’s architecture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28A3EEF-5039-EF83-5F18-5955A9535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46432" cy="4351338"/>
          </a:xfrm>
        </p:spPr>
        <p:txBody>
          <a:bodyPr>
            <a:normAutofit/>
          </a:bodyPr>
          <a:lstStyle/>
          <a:p>
            <a:r>
              <a:rPr lang="en-US" dirty="0"/>
              <a:t>Code structure separates dependencies that usually exist in many software systems</a:t>
            </a:r>
          </a:p>
          <a:p>
            <a:r>
              <a:rPr lang="en-US" dirty="0"/>
              <a:t>Design method is not limited to specific implementation technology nor to specific code development method</a:t>
            </a:r>
          </a:p>
          <a:p>
            <a:r>
              <a:rPr lang="en-US" dirty="0"/>
              <a:t>The architecture remains intact and does not change when the requirements change</a:t>
            </a:r>
          </a:p>
          <a:p>
            <a:pPr lvl="1"/>
            <a:r>
              <a:rPr lang="en-US" dirty="0"/>
              <a:t>Dramatic reduction of required time to introduce changes</a:t>
            </a:r>
          </a:p>
          <a:p>
            <a:pPr lvl="1"/>
            <a:r>
              <a:rPr lang="en-US" dirty="0"/>
              <a:t>No need for patches   </a:t>
            </a:r>
            <a:endParaRPr lang="he-IL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D67D384-CF55-22BB-E116-1C2C92968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737A0A56-3D9D-FC52-21AC-307A9291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268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D021E1-1981-A8E2-2115-02EC2B7AC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advantages of agile software’s architecture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247DABA-2015-3BF7-6288-E561FEFFD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Avoiding re-development old legacy software systems every 15 years (on average)</a:t>
            </a:r>
          </a:p>
          <a:p>
            <a:pPr lvl="1"/>
            <a:r>
              <a:rPr lang="en-US" dirty="0"/>
              <a:t>Fundamental reduction of cost and of future risk</a:t>
            </a:r>
          </a:p>
          <a:p>
            <a:r>
              <a:rPr lang="en-US" dirty="0"/>
              <a:t>Fundamental reduction of the number of code lines while maintaining full functionality of the system the software serves</a:t>
            </a:r>
          </a:p>
          <a:p>
            <a:r>
              <a:rPr lang="en-US" dirty="0"/>
              <a:t>This design method transfers complexity of code structure from the code itself to the architecture design, thereby significantly simplifies coding </a:t>
            </a:r>
            <a:endParaRPr lang="he-IL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37827D5-B2B3-C1D7-B493-40415D18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B58925E-B3EB-A719-6592-EE4A23CE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6230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086BF9F-A420-2AFB-CE26-A5202D79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Modernization / improving and stabilizing of legacy systems that lost their agility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E41EEAE-D374-36D8-543F-9671EA17A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30408" cy="4895851"/>
          </a:xfrm>
        </p:spPr>
        <p:txBody>
          <a:bodyPr>
            <a:normAutofit/>
          </a:bodyPr>
          <a:lstStyle/>
          <a:p>
            <a:r>
              <a:rPr lang="en-US" dirty="0"/>
              <a:t>Current situation analysis after design review</a:t>
            </a:r>
          </a:p>
          <a:p>
            <a:r>
              <a:rPr lang="en-US" dirty="0"/>
              <a:t>Mapping of software components that contain the main failure points</a:t>
            </a:r>
          </a:p>
          <a:p>
            <a:pPr lvl="1"/>
            <a:r>
              <a:rPr lang="en-US" dirty="0"/>
              <a:t>Locating main failure points in the code (observable and potential)</a:t>
            </a:r>
          </a:p>
          <a:p>
            <a:pPr lvl="1"/>
            <a:r>
              <a:rPr lang="en-US" dirty="0"/>
              <a:t>Measurement of code complexity in </a:t>
            </a:r>
            <a:r>
              <a:rPr lang="en-US" dirty="0" err="1"/>
              <a:t>quantitive</a:t>
            </a:r>
            <a:r>
              <a:rPr lang="en-US" dirty="0"/>
              <a:t> / numerical methods</a:t>
            </a:r>
          </a:p>
          <a:p>
            <a:r>
              <a:rPr lang="en-US" dirty="0"/>
              <a:t>Preparation of comprehensive recovery program</a:t>
            </a:r>
          </a:p>
          <a:p>
            <a:pPr lvl="1"/>
            <a:r>
              <a:rPr lang="en-US" dirty="0"/>
              <a:t>Detailed on next slide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F3C69B4B-9D3C-41B0-357B-26282865B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86B0E1D-5628-56D4-1D71-E257CA83A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1307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02DB04F-5ADE-FBF5-4F9A-E4EAB7875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recovery program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78E15D0-E3ED-81D8-8310-C6DEDE3B9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Design of software architecture to the required behavior of the system the software operates</a:t>
            </a:r>
          </a:p>
          <a:p>
            <a:r>
              <a:rPr lang="en-US" dirty="0"/>
              <a:t>Introduction of best practices and proven standards where it will yield substantial improvements</a:t>
            </a:r>
          </a:p>
          <a:p>
            <a:r>
              <a:rPr lang="en-US" dirty="0"/>
              <a:t>Adaptation to the developers abilities</a:t>
            </a:r>
          </a:p>
          <a:p>
            <a:r>
              <a:rPr lang="en-US" dirty="0"/>
              <a:t>ROI estimation for every identified required activity</a:t>
            </a:r>
          </a:p>
          <a:p>
            <a:r>
              <a:rPr lang="en-US" dirty="0"/>
              <a:t>Reflection analysis of these activities on other systems in different projects</a:t>
            </a:r>
            <a:endParaRPr lang="he-IL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6068B3C-251E-5924-3345-2F22D2465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18CF03B-FB32-C218-AD52-798C5A72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615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FBC912E-55C9-2C51-5248-13DA59734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track record of </a:t>
            </a:r>
            <a:br>
              <a:rPr lang="en-US" dirty="0"/>
            </a:br>
            <a:r>
              <a:rPr lang="en-US" dirty="0"/>
              <a:t>implementation of this method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6A3A1D5-B5EE-89CF-BCBB-7DA13675F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02416" cy="491574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Software architecture design followed by actual implementation for two systems in the FAB equipment manufacturing industry</a:t>
            </a:r>
          </a:p>
          <a:p>
            <a:pPr lvl="1"/>
            <a:r>
              <a:rPr lang="en-US" dirty="0"/>
              <a:t>Code quality was excellent</a:t>
            </a:r>
          </a:p>
          <a:p>
            <a:pPr lvl="1"/>
            <a:r>
              <a:rPr lang="en-US" dirty="0"/>
              <a:t>Code changes did not tamper with legacy code it was planted in</a:t>
            </a:r>
          </a:p>
          <a:p>
            <a:r>
              <a:rPr lang="en-US" dirty="0"/>
              <a:t>Software architecture design for field workers connection and synchronization with the IT of the headquarter for </a:t>
            </a:r>
            <a:r>
              <a:rPr lang="en-US" dirty="0" err="1"/>
              <a:t>Mekorot</a:t>
            </a:r>
            <a:r>
              <a:rPr lang="en-US" dirty="0"/>
              <a:t>, Israel's National Water Company</a:t>
            </a:r>
          </a:p>
          <a:p>
            <a:pPr lvl="1"/>
            <a:r>
              <a:rPr lang="en-US" dirty="0"/>
              <a:t>Praised by </a:t>
            </a:r>
            <a:r>
              <a:rPr lang="en-US" dirty="0" err="1"/>
              <a:t>Mekorot’s</a:t>
            </a:r>
            <a:r>
              <a:rPr lang="en-US" dirty="0"/>
              <a:t> CTO (In Hebrew with English translation) – see next slide</a:t>
            </a:r>
          </a:p>
          <a:p>
            <a:r>
              <a:rPr lang="en-US" dirty="0"/>
              <a:t>Architecture Design for a leading security industry leader in Israel – In work currently</a:t>
            </a:r>
            <a:endParaRPr lang="he-IL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401E298F-1E62-B984-DE53-7BC1060B7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37B10745-5D5A-1770-19A9-A8AFC9B0C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7726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37DA13-46B9-C33F-FC0A-094F497C1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7B56468-FA08-18B1-5556-DACB3F6CC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720" y="1825625"/>
            <a:ext cx="7778080" cy="4895850"/>
          </a:xfrm>
        </p:spPr>
        <p:txBody>
          <a:bodyPr>
            <a:normAutofit fontScale="32500" lnSpcReduction="20000"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English translation of the Hebrew letter on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Mekorot's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letterhead:</a:t>
            </a:r>
            <a:b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b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en-US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June 30, 2021</a:t>
            </a:r>
          </a:p>
          <a:p>
            <a:pPr marL="0" indent="0" algn="l">
              <a:buNone/>
            </a:pP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Re: </a:t>
            </a:r>
            <a:r>
              <a:rPr lang="en-US" b="0" i="0" u="sng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Architecture for connecting mobile systems to organization back-office systems</a:t>
            </a:r>
            <a:endParaRPr lang="en-US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marL="627063" indent="-357188" algn="l">
              <a:buFont typeface="+mj-lt"/>
              <a:buAutoNum type="arabicPeriod"/>
            </a:pP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Mekorot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is undergoing a wide-range re-organization, that also includes digital transformation. Mobile applications for the use of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Mekorot's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employees are a significant part of that transformation.</a:t>
            </a:r>
          </a:p>
          <a:p>
            <a:pPr marL="627063" indent="-357188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These applications are in the major activities of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Mekorot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: water supply, water quality, maintenance etc. and their main characteristic is interface to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Mekorot's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back-office organizational systems (SAP mainly).</a:t>
            </a:r>
          </a:p>
          <a:p>
            <a:pPr marL="627063" indent="-357188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Mr. Jabotinsky prepared for us an architecture design for connecting mobile applications to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Mekorot's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back-office organizational systems using the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IDesign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methodology.</a:t>
            </a:r>
          </a:p>
          <a:p>
            <a:pPr marL="627063" indent="-357188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Mr. Jabotinsky studied the current situation and the needs of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Mekorot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and gained deep understanding of it. He conducted a series of meetings with the technical parts of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Mekorot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identified the constraints and the failure points and proposed, on the schedule allocated, to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Mekorot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modern message-based software architecture for the implementation of these interfaces.</a:t>
            </a:r>
          </a:p>
          <a:p>
            <a:pPr marL="627063" indent="-357188" algn="l"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It is evident that Mr. Jabotinsky has deep architectural and organizational understanding.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Best regards,</a:t>
            </a:r>
            <a:b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b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Zvika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Gleichman</a:t>
            </a:r>
            <a:b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CTO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6857CD6-FFC2-9D40-36C5-B76A28515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Tagar Computer Systems Ltd. © 2022 All rights reserved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0897EFFA-9FCE-45E4-DAD2-E18835BF9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640B-2CBB-4582-BB46-3E05EC70D441}" type="slidenum">
              <a:rPr lang="he-IL" smtClean="0"/>
              <a:t>9</a:t>
            </a:fld>
            <a:endParaRPr lang="he-IL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A3DB5908-1BDD-9FAB-B26F-D53140A2B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01" y="1825625"/>
            <a:ext cx="3203011" cy="464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3025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Software Architectur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7F7F7F"/>
      </a:accent2>
      <a:accent3>
        <a:srgbClr val="FFFF00"/>
      </a:accent3>
      <a:accent4>
        <a:srgbClr val="92D050"/>
      </a:accent4>
      <a:accent5>
        <a:srgbClr val="48A1FA"/>
      </a:accent5>
      <a:accent6>
        <a:srgbClr val="FFC0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gar's Bright Presentation.potx" id="{BCE6BBC6-0C81-4F14-B362-147329E17D4D}" vid="{8B35424F-D7C4-4FC9-9A86-14622748A837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Tagar's Bright Presentation</Template>
  <TotalTime>200</TotalTime>
  <Words>867</Words>
  <Application>Microsoft Office PowerPoint</Application>
  <PresentationFormat>מסך רחב</PresentationFormat>
  <Paragraphs>80</Paragraphs>
  <Slides>10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Narkisim</vt:lpstr>
      <vt:lpstr>Open Sans</vt:lpstr>
      <vt:lpstr>Wingdings</vt:lpstr>
      <vt:lpstr>Wingdings 2</vt:lpstr>
      <vt:lpstr>ערכת נושא Office</vt:lpstr>
      <vt:lpstr>Stabilizing Existing Software and it’s Modernization by Software Design </vt:lpstr>
      <vt:lpstr>Professional Track Record </vt:lpstr>
      <vt:lpstr>Our goal – Agile software system</vt:lpstr>
      <vt:lpstr>Advantages of agile software’s architecture</vt:lpstr>
      <vt:lpstr>More advantages of agile software’s architecture</vt:lpstr>
      <vt:lpstr>Modernization / improving and stabilizing of legacy systems that lost their agility</vt:lpstr>
      <vt:lpstr>Comprehensive recovery program</vt:lpstr>
      <vt:lpstr>Our track record of  implementation of this method</vt:lpstr>
      <vt:lpstr>מצגת של PowerPoint‏</vt:lpstr>
      <vt:lpstr>Benefits of agile software architecture design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Zeev Jabotinsky</dc:creator>
  <cp:lastModifiedBy>Zeev Jabotinsky</cp:lastModifiedBy>
  <cp:revision>2</cp:revision>
  <dcterms:created xsi:type="dcterms:W3CDTF">2024-09-02T17:17:32Z</dcterms:created>
  <dcterms:modified xsi:type="dcterms:W3CDTF">2024-09-02T20:37:58Z</dcterms:modified>
</cp:coreProperties>
</file>